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1"/>
  </p:sldMasterIdLst>
  <p:notesMasterIdLst>
    <p:notesMasterId r:id="rId23"/>
  </p:notesMasterIdLst>
  <p:sldIdLst>
    <p:sldId id="256" r:id="rId2"/>
    <p:sldId id="257" r:id="rId3"/>
    <p:sldId id="258" r:id="rId4"/>
    <p:sldId id="274" r:id="rId5"/>
    <p:sldId id="275" r:id="rId6"/>
    <p:sldId id="276" r:id="rId7"/>
    <p:sldId id="259" r:id="rId8"/>
    <p:sldId id="277" r:id="rId9"/>
    <p:sldId id="278" r:id="rId10"/>
    <p:sldId id="260" r:id="rId11"/>
    <p:sldId id="279" r:id="rId12"/>
    <p:sldId id="280" r:id="rId13"/>
    <p:sldId id="281" r:id="rId14"/>
    <p:sldId id="283" r:id="rId15"/>
    <p:sldId id="282" r:id="rId16"/>
    <p:sldId id="284" r:id="rId17"/>
    <p:sldId id="285" r:id="rId18"/>
    <p:sldId id="286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72531"/>
  </p:normalViewPr>
  <p:slideViewPr>
    <p:cSldViewPr snapToGrid="0" snapToObjects="1">
      <p:cViewPr varScale="1">
        <p:scale>
          <a:sx n="75" d="100"/>
          <a:sy n="75" d="100"/>
        </p:scale>
        <p:origin x="1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8B54A-0A40-E242-A4A7-B77A42AB9A0E}" type="datetimeFigureOut">
              <a:rPr lang="en-US" smtClean="0"/>
              <a:t>4/27/16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F74255-2983-CC40-83F8-C20BB6E83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86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74255-2983-CC40-83F8-C20BB6E833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98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Kiến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trúc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IPSec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(RFC 2401):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trúc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niệm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yêu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IPSec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vi-VN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 thức ESP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(RFC 2406):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ESP,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IPSec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vi-VN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 thức AH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(RFC </a:t>
            </a:r>
            <a:r>
              <a:rPr lang="vi-VN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2402):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nghĩa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gần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giống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ESP.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IPSec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ESP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hoặc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AH.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Mỗi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ưu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điểm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riêng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vi-VN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 toán mật mã: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nghĩa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tóan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IPSec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IPSec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yếu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xứng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vi-VN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 toán xác thực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nghĩa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AH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ESP.</a:t>
            </a:r>
          </a:p>
          <a:p>
            <a:pPr lvl="0"/>
            <a:r>
              <a:rPr lang="vi-VN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Quản lý 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(RFC 2408):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IPSec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vi-VN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Miền thực thi (Domain of Interpretation_DOI):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nghĩa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trường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IPSec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IPSec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riêng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biệt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tổ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kỹ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mỗi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cơ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hoạt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tập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IPSec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huống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cụ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74255-2983-CC40-83F8-C20BB6E833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27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74255-2983-CC40-83F8-C20BB6E833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5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bảo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mật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(Data Confidentiality):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Đảm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toàn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tránh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kẻ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hoặc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cắp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trọng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DES, 3DES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AES.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đây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tùy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IPSec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toàn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vẹn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(Data Integrity):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Đảm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rằng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suốt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quá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Data integrity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thân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toàn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băm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(hash)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kiểm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băm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MD5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hoặc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SHA-1.</a:t>
            </a:r>
          </a:p>
          <a:p>
            <a:pPr lvl="0"/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Chứng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nguồn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(Data Origin Authentication):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Mỗi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điểm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VPN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muốn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tồn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phụ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thuộc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toàn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vẹn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kĩ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Pre-shared key, RSA-encryption, RSA-signature.</a:t>
            </a:r>
          </a:p>
          <a:p>
            <a:pPr lvl="0"/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Tránh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trùng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lặp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(Anti-replay):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Đảm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trùng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lặp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trùng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đây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cũng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tùy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74255-2983-CC40-83F8-C20BB6E833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47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vi-VN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 nối giữa các chi nhánh của một tổ chức thông qua mạng Internet: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xây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riêng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VPN (Virtual Private Network)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cộng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hoặc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tổ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ở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nhánh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riêng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vẫn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đảm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toàn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site-to-site VPN.</a:t>
            </a:r>
          </a:p>
          <a:p>
            <a:pPr lvl="0"/>
            <a:r>
              <a:rPr lang="vi-VN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 xuất từ xa thông qua mạng Internet: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chất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đây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VPN (remote access VPN).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IPSec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bộ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điểm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bất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đảm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xuất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tài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nguyên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bộ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toàn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vi-VN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Nâng cao tính an toàn của các giao dịch thương mại trên mạng Internet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website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hoặc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vụ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Internet.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lập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hỗ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trợ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IPSec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vẫn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Internet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cộng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vẫn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đảm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74255-2983-CC40-83F8-C20BB6E833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6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74255-2983-CC40-83F8-C20BB6E833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93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ED7A4-C7DF-E048-9228-B47CEEE45ED8}" type="datetime1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34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20C9-C80A-B24C-A2FF-8F6FD813F1A9}" type="datetime1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9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721CF-DCC0-1942-AD8A-7C061581A07F}" type="datetime1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42443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99D6-7C67-B643-9C11-1F04041F283A}" type="datetime1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45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F1681-CC9E-0A45-9E81-C3B77005209A}" type="datetime1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50266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8A567-70D2-AC4C-BD55-A95B0D92561E}" type="datetime1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54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B03E-D88B-B84A-9389-6A1ECA7FC2EB}" type="datetime1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650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35860-91B4-4247-9FA3-19C91EFD2269}" type="datetime1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9AE2-F22A-0043-8631-CC31FF1EA118}" type="datetime1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75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B5D3-F030-AB4C-B9FF-BD70DE2086C8}" type="datetime1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79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9BB1C-ECCA-594E-ACF9-36D4458824C5}" type="datetime1">
              <a:rPr lang="en-US" smtClean="0"/>
              <a:t>4/27/16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63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36574-745E-864B-BB30-0A6E21583F46}" type="datetime1">
              <a:rPr lang="en-US" smtClean="0"/>
              <a:t>4/27/16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28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C949-31C3-E849-9ABC-10D437370DAB}" type="datetime1">
              <a:rPr lang="en-US" smtClean="0"/>
              <a:t>4/27/16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18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906DC-7AB9-CA4F-AEE7-7FC62AB0CE87}" type="datetime1">
              <a:rPr lang="en-US" smtClean="0"/>
              <a:t>4/27/16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51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AC50-3B31-D04B-A442-5358E8095913}" type="datetime1">
              <a:rPr lang="en-US" smtClean="0"/>
              <a:t>4/27/16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16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069F-6070-0542-AF7A-A39F86BE96DC}" type="datetime1">
              <a:rPr lang="en-US" smtClean="0"/>
              <a:t>4/27/16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6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23BFF-8BE1-1940-9B57-7A2DCE11599C}" type="datetime1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05F0BF5-12D0-F244-993F-6368CEE1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54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et.microsoft.com/en-us/library/cc179879.aspx" TargetMode="External"/><Relationship Id="rId4" Type="http://schemas.openxmlformats.org/officeDocument/2006/relationships/hyperlink" Target="http://searchmidmarketsecurity.techtarget.com/definition/IPsec" TargetMode="External"/><Relationship Id="rId5" Type="http://schemas.openxmlformats.org/officeDocument/2006/relationships/hyperlink" Target="http://www.cisco.com/c/en/us/about/press/internet-protocol-journal/back-issues/table-contents-4/ipj-archive/article09186a00800c830b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quantrimang.com/s/IPSec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891369" y="90000"/>
            <a:ext cx="9143280" cy="101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r>
              <a:rPr lang="en-US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TRƯỜNG ĐẠI HỌC CÔNG NGHIỆP THÀNH PHỐ HỒ CHÍ MINH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KHOA CÔNG NGHỆ THÔNG TIN</a:t>
            </a:r>
            <a:endParaRPr dirty="0"/>
          </a:p>
        </p:txBody>
      </p:sp>
      <p:sp>
        <p:nvSpPr>
          <p:cNvPr id="6" name="CustomShape 2"/>
          <p:cNvSpPr/>
          <p:nvPr/>
        </p:nvSpPr>
        <p:spPr>
          <a:xfrm>
            <a:off x="2414529" y="1473857"/>
            <a:ext cx="7620120" cy="11505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endParaRPr dirty="0" smtClean="0"/>
          </a:p>
          <a:p>
            <a:pPr algn="ctr">
              <a:lnSpc>
                <a:spcPct val="100000"/>
              </a:lnSpc>
            </a:pPr>
            <a:r>
              <a:rPr lang="en-US" sz="35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BÁO </a:t>
            </a:r>
            <a:r>
              <a:rPr lang="en-US" sz="35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CÁO </a:t>
            </a:r>
            <a:r>
              <a:rPr lang="vi-VN" sz="35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TIỂU LUẬN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	</a:t>
            </a:r>
            <a:r>
              <a:rPr lang="en-US" sz="24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Đề</a:t>
            </a:r>
            <a:r>
              <a:rPr lang="en-US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</a:t>
            </a:r>
            <a:r>
              <a:rPr lang="en-US" sz="24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tài</a:t>
            </a:r>
            <a:r>
              <a:rPr lang="en-US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: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TÌM HIỂU </a:t>
            </a:r>
            <a:r>
              <a:rPr lang="vi-VN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VÀ TRÌNH BÀY</a:t>
            </a:r>
          </a:p>
          <a:p>
            <a:pPr algn="ctr">
              <a:lnSpc>
                <a:spcPct val="100000"/>
              </a:lnSpc>
            </a:pPr>
            <a:r>
              <a:rPr lang="vi-VN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HAI GIAO THỨC CỦA IP SECURITY</a:t>
            </a:r>
            <a:endParaRPr sz="2400" dirty="0"/>
          </a:p>
          <a:p>
            <a:pPr algn="r">
              <a:lnSpc>
                <a:spcPct val="100000"/>
              </a:lnSpc>
            </a:pPr>
            <a:endParaRPr dirty="0"/>
          </a:p>
          <a:p>
            <a:pPr algn="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r>
              <a:rPr lang="en-US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                      </a:t>
            </a:r>
            <a:r>
              <a:rPr lang="en-US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GVHD</a:t>
            </a:r>
            <a:r>
              <a:rPr lang="en-US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: </a:t>
            </a:r>
            <a:r>
              <a:rPr lang="vi-VN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TS. Nguyễn Thị Phi Loan</a:t>
            </a:r>
          </a:p>
          <a:p>
            <a:pPr algn="just">
              <a:lnSpc>
                <a:spcPct val="100000"/>
              </a:lnSpc>
            </a:pPr>
            <a:r>
              <a:rPr lang="en-US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			SVTH</a:t>
            </a:r>
            <a:r>
              <a:rPr lang="en-US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: </a:t>
            </a:r>
            <a:endParaRPr lang="en-US" sz="20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	</a:t>
            </a:r>
            <a:r>
              <a:rPr lang="en-US" sz="20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Nguyễn</a:t>
            </a:r>
            <a:r>
              <a:rPr lang="en-US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</a:t>
            </a:r>
            <a:r>
              <a:rPr lang="en-US" sz="20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Quốc</a:t>
            </a:r>
            <a:r>
              <a:rPr lang="en-US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</a:t>
            </a:r>
            <a:r>
              <a:rPr lang="en-US" sz="20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Chí</a:t>
            </a:r>
            <a:r>
              <a:rPr lang="en-US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</a:t>
            </a:r>
            <a:r>
              <a:rPr lang="en-US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	11093111 </a:t>
            </a:r>
          </a:p>
          <a:p>
            <a:pPr algn="ctr">
              <a:lnSpc>
                <a:spcPct val="100000"/>
              </a:lnSpc>
            </a:pPr>
            <a:r>
              <a:rPr lang="en-US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	</a:t>
            </a:r>
            <a:r>
              <a:rPr lang="vi-VN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Cao Minh Thưởng	</a:t>
            </a:r>
            <a:endParaRPr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3753549" y="1104480"/>
            <a:ext cx="3418920" cy="944640"/>
          </a:xfrm>
          <a:prstGeom prst="rect">
            <a:avLst/>
          </a:prstGeom>
          <a:ln>
            <a:noFill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7172469" y="6041362"/>
            <a:ext cx="911939" cy="365125"/>
          </a:xfrm>
        </p:spPr>
        <p:txBody>
          <a:bodyPr/>
          <a:lstStyle/>
          <a:p>
            <a:fld id="{F60E458F-6F71-1644-8B95-91BB20695FAE}" type="datetime1">
              <a:rPr lang="en-US" smtClean="0"/>
              <a:t>4/27/16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EE57D-F860-E643-80D3-C832C990F086}" type="datetime1">
              <a:rPr lang="en-US" smtClean="0"/>
              <a:t>4/27/16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10</a:t>
            </a:fld>
            <a:endParaRPr lang="en-US"/>
          </a:p>
        </p:txBody>
      </p:sp>
      <p:sp>
        <p:nvSpPr>
          <p:cNvPr id="8" name="CustomShape 1"/>
          <p:cNvSpPr/>
          <p:nvPr/>
        </p:nvSpPr>
        <p:spPr>
          <a:xfrm>
            <a:off x="-611920" y="118949"/>
            <a:ext cx="10514880" cy="53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2</a:t>
            </a:r>
            <a:r>
              <a:rPr lang="en-US" sz="2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. </a:t>
            </a:r>
            <a:r>
              <a:rPr lang="vi-VN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HAI CHẾ ĐỘ HOẠT ĐỘNG</a:t>
            </a:r>
            <a:endParaRPr sz="28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014151" y="9638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82" descr="../Desktop/Screen%20Shot%202016-04-27%20at%2019.34.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11272"/>
            <a:ext cx="8537486" cy="395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706129" y="5177401"/>
            <a:ext cx="27949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IPSec</a:t>
            </a:r>
            <a:r>
              <a:rPr kumimoji="0" lang="en-US" alt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ở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chế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độ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Transport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EE57D-F860-E643-80D3-C832C990F086}" type="datetime1">
              <a:rPr lang="en-US" smtClean="0"/>
              <a:t>4/27/16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11</a:t>
            </a:fld>
            <a:endParaRPr lang="en-US"/>
          </a:p>
        </p:txBody>
      </p:sp>
      <p:sp>
        <p:nvSpPr>
          <p:cNvPr id="8" name="CustomShape 1"/>
          <p:cNvSpPr/>
          <p:nvPr/>
        </p:nvSpPr>
        <p:spPr>
          <a:xfrm>
            <a:off x="-611920" y="118949"/>
            <a:ext cx="10514880" cy="53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2</a:t>
            </a:r>
            <a:r>
              <a:rPr lang="en-US" sz="2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. </a:t>
            </a:r>
            <a:r>
              <a:rPr lang="vi-VN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HAI CHẾ ĐỘ HOẠT ĐỘNG</a:t>
            </a:r>
            <a:endParaRPr sz="28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014151" y="9638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014151" y="9638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83" descr="../Desktop/Screen%20Shot%202016-04-27%20at%2019.38.4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27" y="842232"/>
            <a:ext cx="7871254" cy="433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2763583" y="5672030"/>
            <a:ext cx="23845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IPSec</a:t>
            </a:r>
            <a:r>
              <a:rPr kumimoji="0" lang="en-US" alt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ở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chế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độ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vi-VN" alt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Tunel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154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EE57D-F860-E643-80D3-C832C990F086}" type="datetime1">
              <a:rPr lang="en-US" smtClean="0"/>
              <a:t>4/27/16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12</a:t>
            </a:fld>
            <a:endParaRPr lang="en-US"/>
          </a:p>
        </p:txBody>
      </p:sp>
      <p:sp>
        <p:nvSpPr>
          <p:cNvPr id="8" name="CustomShape 1"/>
          <p:cNvSpPr/>
          <p:nvPr/>
        </p:nvSpPr>
        <p:spPr>
          <a:xfrm>
            <a:off x="-611920" y="118949"/>
            <a:ext cx="10514880" cy="53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3</a:t>
            </a:r>
            <a:r>
              <a:rPr lang="en-US" sz="2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. </a:t>
            </a:r>
            <a:r>
              <a:rPr lang="vi-VN" sz="2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HAI GIAO THỨC CHÍNH</a:t>
            </a:r>
            <a:endParaRPr sz="28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014151" y="9638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014151" y="9638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3696" y="1729867"/>
            <a:ext cx="70631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500" smtClean="0"/>
              <a:t>ENCAPSULATING SECURITY PAYLOAD (ESP)</a:t>
            </a:r>
            <a:endParaRPr lang="en-US" sz="2500" dirty="0"/>
          </a:p>
        </p:txBody>
      </p:sp>
      <p:sp>
        <p:nvSpPr>
          <p:cNvPr id="13" name="TextBox 12"/>
          <p:cNvSpPr txBox="1"/>
          <p:nvPr/>
        </p:nvSpPr>
        <p:spPr>
          <a:xfrm>
            <a:off x="543696" y="3499926"/>
            <a:ext cx="51414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500" dirty="0" smtClean="0"/>
              <a:t>AUTHENTICATION HEADER (AH)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0766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EE57D-F860-E643-80D3-C832C990F086}" type="datetime1">
              <a:rPr lang="en-US" smtClean="0"/>
              <a:t>4/27/16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13</a:t>
            </a:fld>
            <a:endParaRPr lang="en-US"/>
          </a:p>
        </p:txBody>
      </p:sp>
      <p:sp>
        <p:nvSpPr>
          <p:cNvPr id="8" name="CustomShape 1"/>
          <p:cNvSpPr/>
          <p:nvPr/>
        </p:nvSpPr>
        <p:spPr>
          <a:xfrm>
            <a:off x="-611920" y="118949"/>
            <a:ext cx="10514880" cy="53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3</a:t>
            </a:r>
            <a:r>
              <a:rPr lang="en-US" sz="2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. </a:t>
            </a:r>
            <a:r>
              <a:rPr lang="vi-VN" sz="2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HAI GIAO THỨC CHÍNH</a:t>
            </a:r>
            <a:endParaRPr sz="28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014151" y="9638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014151" y="9638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3" descr="../Desktop/Screen%20Shot%202016-04-27%20at%2019.15.3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16" y="717193"/>
            <a:ext cx="7275835" cy="230748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1551169" y="3086884"/>
            <a:ext cx="58152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IP Packet </a:t>
            </a:r>
            <a:r>
              <a:rPr lang="en-US" sz="2000" i="1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được</a:t>
            </a:r>
            <a:r>
              <a:rPr lang="en-US" sz="2000" i="1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bảo</a:t>
            </a:r>
            <a:r>
              <a:rPr lang="en-US" sz="2000" i="1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vệ</a:t>
            </a:r>
            <a:r>
              <a:rPr lang="en-US" sz="2000" i="1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bởi</a:t>
            </a:r>
            <a:r>
              <a:rPr lang="en-US" sz="2000" i="1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ESP </a:t>
            </a:r>
            <a:r>
              <a:rPr lang="en-US" sz="2000" i="1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trong</a:t>
            </a:r>
            <a:r>
              <a:rPr lang="en-US" sz="2000" i="1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Transport Mode</a:t>
            </a:r>
            <a:r>
              <a:rPr lang="en-US" sz="2000" dirty="0"/>
              <a:t> </a:t>
            </a:r>
          </a:p>
        </p:txBody>
      </p:sp>
      <p:pic>
        <p:nvPicPr>
          <p:cNvPr id="16" name="Picture 15" descr="../Desktop/Screen%20Shot%202016-04-27%20at%2019.16.06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87" y="3518420"/>
            <a:ext cx="8417354" cy="236339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1522796" y="6041362"/>
            <a:ext cx="5489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IP Packet </a:t>
            </a:r>
            <a:r>
              <a:rPr lang="en-US" sz="2000" i="1" dirty="0" err="1">
                <a:latin typeface="Times New Roman" charset="0"/>
                <a:ea typeface="Times New Roman" charset="0"/>
                <a:cs typeface="Times New Roman" charset="0"/>
              </a:rPr>
              <a:t>được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i="1" dirty="0" err="1">
                <a:latin typeface="Times New Roman" charset="0"/>
                <a:ea typeface="Times New Roman" charset="0"/>
                <a:cs typeface="Times New Roman" charset="0"/>
              </a:rPr>
              <a:t>bảo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i="1" dirty="0" err="1">
                <a:latin typeface="Times New Roman" charset="0"/>
                <a:ea typeface="Times New Roman" charset="0"/>
                <a:cs typeface="Times New Roman" charset="0"/>
              </a:rPr>
              <a:t>vệ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i="1" dirty="0" err="1">
                <a:latin typeface="Times New Roman" charset="0"/>
                <a:ea typeface="Times New Roman" charset="0"/>
                <a:cs typeface="Times New Roman" charset="0"/>
              </a:rPr>
              <a:t>bởi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 ESP </a:t>
            </a:r>
            <a:r>
              <a:rPr lang="en-US" sz="2000" i="1" dirty="0" err="1">
                <a:latin typeface="Times New Roman" charset="0"/>
                <a:ea typeface="Times New Roman" charset="0"/>
                <a:cs typeface="Times New Roman" charset="0"/>
              </a:rPr>
              <a:t>trong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 Tunnel Mode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511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EE57D-F860-E643-80D3-C832C990F086}" type="datetime1">
              <a:rPr lang="en-US" smtClean="0"/>
              <a:t>4/27/16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14</a:t>
            </a:fld>
            <a:endParaRPr lang="en-US"/>
          </a:p>
        </p:txBody>
      </p:sp>
      <p:sp>
        <p:nvSpPr>
          <p:cNvPr id="8" name="CustomShape 1"/>
          <p:cNvSpPr/>
          <p:nvPr/>
        </p:nvSpPr>
        <p:spPr>
          <a:xfrm>
            <a:off x="-611920" y="118949"/>
            <a:ext cx="10514880" cy="53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3</a:t>
            </a:r>
            <a:r>
              <a:rPr lang="en-US" sz="2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. </a:t>
            </a:r>
            <a:r>
              <a:rPr lang="vi-VN" sz="2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HAI GIAO THỨC CHÍNH</a:t>
            </a:r>
            <a:endParaRPr sz="28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014151" y="9638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014151" y="9638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227131" y="5696385"/>
            <a:ext cx="30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b="1" i="1"/>
              <a:t>ESP Packet Fields</a:t>
            </a:r>
          </a:p>
        </p:txBody>
      </p:sp>
      <p:pic>
        <p:nvPicPr>
          <p:cNvPr id="13" name="Picture 12" descr="F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14" y="790833"/>
            <a:ext cx="7807812" cy="4596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77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EE57D-F860-E643-80D3-C832C990F086}" type="datetime1">
              <a:rPr lang="en-US" smtClean="0"/>
              <a:t>4/27/16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15</a:t>
            </a:fld>
            <a:endParaRPr lang="en-US"/>
          </a:p>
        </p:txBody>
      </p:sp>
      <p:sp>
        <p:nvSpPr>
          <p:cNvPr id="8" name="CustomShape 1"/>
          <p:cNvSpPr/>
          <p:nvPr/>
        </p:nvSpPr>
        <p:spPr>
          <a:xfrm>
            <a:off x="-611920" y="118949"/>
            <a:ext cx="10514880" cy="53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3</a:t>
            </a:r>
            <a:r>
              <a:rPr lang="en-US" sz="2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. </a:t>
            </a:r>
            <a:r>
              <a:rPr lang="vi-VN" sz="2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HAI GIAO THỨC CHÍNH</a:t>
            </a:r>
            <a:endParaRPr sz="28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014151" y="9638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014151" y="9638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51169" y="3086884"/>
            <a:ext cx="57158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IP Packet </a:t>
            </a:r>
            <a:r>
              <a:rPr lang="en-US" sz="2000" i="1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được</a:t>
            </a:r>
            <a:r>
              <a:rPr lang="en-US" sz="2000" i="1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bảo</a:t>
            </a:r>
            <a:r>
              <a:rPr lang="en-US" sz="2000" i="1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vệ</a:t>
            </a:r>
            <a:r>
              <a:rPr lang="en-US" sz="2000" i="1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bởi</a:t>
            </a:r>
            <a:r>
              <a:rPr lang="en-US" sz="2000" i="1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vi-VN" sz="2000" i="1" dirty="0" smtClean="0">
                <a:solidFill>
                  <a:srgbClr val="000000"/>
                </a:solidFill>
                <a:latin typeface="Times New Roman" charset="0"/>
                <a:ea typeface="Calibri" charset="0"/>
              </a:rPr>
              <a:t>AH</a:t>
            </a:r>
            <a:r>
              <a:rPr lang="en-US" sz="2000" i="1" dirty="0" smtClean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trong</a:t>
            </a:r>
            <a:r>
              <a:rPr lang="en-US" sz="2000" i="1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Transport Mode</a:t>
            </a:r>
            <a:r>
              <a:rPr lang="en-US" sz="2000" dirty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51169" y="6066077"/>
            <a:ext cx="5390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IP Packet </a:t>
            </a:r>
            <a:r>
              <a:rPr lang="en-US" sz="2000" i="1" dirty="0" err="1">
                <a:latin typeface="Times New Roman" charset="0"/>
                <a:ea typeface="Times New Roman" charset="0"/>
                <a:cs typeface="Times New Roman" charset="0"/>
              </a:rPr>
              <a:t>được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i="1" dirty="0" err="1">
                <a:latin typeface="Times New Roman" charset="0"/>
                <a:ea typeface="Times New Roman" charset="0"/>
                <a:cs typeface="Times New Roman" charset="0"/>
              </a:rPr>
              <a:t>bảo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i="1" dirty="0" err="1">
                <a:latin typeface="Times New Roman" charset="0"/>
                <a:ea typeface="Times New Roman" charset="0"/>
                <a:cs typeface="Times New Roman" charset="0"/>
              </a:rPr>
              <a:t>vệ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i="1" dirty="0" err="1">
                <a:latin typeface="Times New Roman" charset="0"/>
                <a:ea typeface="Times New Roman" charset="0"/>
                <a:cs typeface="Times New Roman" charset="0"/>
              </a:rPr>
              <a:t>bởi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vi-VN" sz="2000" i="1" dirty="0" smtClean="0">
                <a:latin typeface="Times New Roman" charset="0"/>
                <a:ea typeface="Times New Roman" charset="0"/>
                <a:cs typeface="Times New Roman" charset="0"/>
              </a:rPr>
              <a:t>AH</a:t>
            </a:r>
            <a:r>
              <a:rPr lang="en-US" sz="20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i="1" dirty="0" err="1">
                <a:latin typeface="Times New Roman" charset="0"/>
                <a:ea typeface="Times New Roman" charset="0"/>
                <a:cs typeface="Times New Roman" charset="0"/>
              </a:rPr>
              <a:t>trong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 Tunnel Mode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  <p:pic>
        <p:nvPicPr>
          <p:cNvPr id="13" name="Picture 12" descr="../Desktop/Screen%20Shot%202016-04-27%20at%2019.11.5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747" y="654989"/>
            <a:ext cx="6102668" cy="227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../Desktop/Screen%20Shot%202016-04-27%20at%2019.13.5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26" y="3646541"/>
            <a:ext cx="6503603" cy="22599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613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EE57D-F860-E643-80D3-C832C990F086}" type="datetime1">
              <a:rPr lang="en-US" smtClean="0"/>
              <a:t>4/27/16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16</a:t>
            </a:fld>
            <a:endParaRPr lang="en-US"/>
          </a:p>
        </p:txBody>
      </p:sp>
      <p:sp>
        <p:nvSpPr>
          <p:cNvPr id="8" name="CustomShape 1"/>
          <p:cNvSpPr/>
          <p:nvPr/>
        </p:nvSpPr>
        <p:spPr>
          <a:xfrm>
            <a:off x="-611920" y="118949"/>
            <a:ext cx="10514880" cy="53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3</a:t>
            </a:r>
            <a:r>
              <a:rPr lang="en-US" sz="2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. </a:t>
            </a:r>
            <a:r>
              <a:rPr lang="vi-VN" sz="2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HAI GIAO THỨC CHÍNH</a:t>
            </a:r>
            <a:endParaRPr sz="28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014151" y="9638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014151" y="9638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68852" y="5364734"/>
            <a:ext cx="1303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000" i="1" smtClean="0">
                <a:latin typeface="Times New Roman" charset="0"/>
                <a:ea typeface="Times New Roman" charset="0"/>
                <a:cs typeface="Times New Roman" charset="0"/>
              </a:rPr>
              <a:t>AH header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4" name="Picture 13" descr="../Desktop/Screen%20Shot%202016-04-27%20at%2019.19.57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33" y="1192428"/>
            <a:ext cx="5969000" cy="3695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3526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EE57D-F860-E643-80D3-C832C990F086}" type="datetime1">
              <a:rPr lang="en-US" smtClean="0"/>
              <a:t>4/27/16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17</a:t>
            </a:fld>
            <a:endParaRPr lang="en-US"/>
          </a:p>
        </p:txBody>
      </p:sp>
      <p:sp>
        <p:nvSpPr>
          <p:cNvPr id="8" name="CustomShape 1"/>
          <p:cNvSpPr/>
          <p:nvPr/>
        </p:nvSpPr>
        <p:spPr>
          <a:xfrm>
            <a:off x="-611920" y="118949"/>
            <a:ext cx="10514880" cy="53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vi-VN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KẾT LUẬN</a:t>
            </a:r>
            <a:endParaRPr sz="28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58735" y="4137729"/>
            <a:ext cx="572353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vi-VN" sz="3000" dirty="0" err="1"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sz="3000" dirty="0" err="1" smtClean="0">
                <a:latin typeface="Times New Roman" charset="0"/>
                <a:ea typeface="Times New Roman" charset="0"/>
                <a:cs typeface="Times New Roman" charset="0"/>
              </a:rPr>
              <a:t>hông</a:t>
            </a:r>
            <a:r>
              <a:rPr lang="en-US" sz="3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cần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phải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thay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đổi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phần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mềm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hay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cấu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hình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lại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các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dịch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vụ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khi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IPSec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được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triển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khai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014151" y="9638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58734" y="3115632"/>
            <a:ext cx="97209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IPSec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có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thể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được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cấu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hình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để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hoạt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động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một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cách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trong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suốt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558735" y="963828"/>
            <a:ext cx="93442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IPSec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có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thể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áp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dụng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cho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toàn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bộ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lưu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lượng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vào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ra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mạng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riêng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đó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mà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các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thành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phần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vi-VN" sz="3000" u="sng" dirty="0">
                <a:solidFill>
                  <a:srgbClr val="000000"/>
                </a:solidFill>
                <a:latin typeface="Times New Roman" charset="0"/>
                <a:ea typeface="Calibri" charset="0"/>
                <a:cs typeface="Times New Roman" charset="0"/>
              </a:rPr>
              <a:t>kh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ác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không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cần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phải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xử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lý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thêm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các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công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việc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liên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quan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đến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bảo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mật</a:t>
            </a:r>
            <a:r>
              <a:rPr lang="en-US" sz="3000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267" y="3684247"/>
            <a:ext cx="2624666" cy="232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45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EE57D-F860-E643-80D3-C832C990F086}" type="datetime1">
              <a:rPr lang="en-US" smtClean="0"/>
              <a:t>4/27/16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18</a:t>
            </a:fld>
            <a:endParaRPr lang="en-US"/>
          </a:p>
        </p:txBody>
      </p:sp>
      <p:sp>
        <p:nvSpPr>
          <p:cNvPr id="8" name="CustomShape 1"/>
          <p:cNvSpPr/>
          <p:nvPr/>
        </p:nvSpPr>
        <p:spPr>
          <a:xfrm>
            <a:off x="-611920" y="118949"/>
            <a:ext cx="10514880" cy="53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vi-VN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KẾT LUẬN</a:t>
            </a:r>
            <a:endParaRPr sz="28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21668" y="2818665"/>
            <a:ext cx="572353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vi-VN" sz="3000" dirty="0" err="1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sz="3000" dirty="0" err="1" smtClean="0">
                <a:latin typeface="Times New Roman" charset="0"/>
                <a:ea typeface="Times New Roman" charset="0"/>
                <a:cs typeface="Times New Roman" charset="0"/>
              </a:rPr>
              <a:t>ính</a:t>
            </a:r>
            <a:r>
              <a:rPr lang="en-US" sz="3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toán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nhiều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giải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thuật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phức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tạp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trong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IPSec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vẫn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còn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là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một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vấn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đề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khó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đối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với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các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trạm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làm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việc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và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máy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PC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năng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lực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yếu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014151" y="9638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1668" y="2006475"/>
            <a:ext cx="63211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000" dirty="0" err="1"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lang="en-US" sz="3000" dirty="0" err="1" smtClean="0">
                <a:latin typeface="Times New Roman" charset="0"/>
                <a:ea typeface="Times New Roman" charset="0"/>
                <a:cs typeface="Times New Roman" charset="0"/>
              </a:rPr>
              <a:t>hỉ</a:t>
            </a:r>
            <a:r>
              <a:rPr lang="en-US" sz="3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để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hỗ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trợ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bảo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mật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cho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lưu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lượng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IP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321668" y="732620"/>
            <a:ext cx="93442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000" dirty="0" err="1"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lang="en-US" sz="3000" dirty="0" err="1" smtClean="0">
                <a:latin typeface="Times New Roman" charset="0"/>
                <a:ea typeface="Times New Roman" charset="0"/>
                <a:cs typeface="Times New Roman" charset="0"/>
              </a:rPr>
              <a:t>ác</a:t>
            </a:r>
            <a:r>
              <a:rPr lang="en-US" sz="3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gói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được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xử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lý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theo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IPSec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sẽ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bị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tăng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kích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thước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do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phải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thêm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vào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các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tiêu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đề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khác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latin typeface="Times New Roman" charset="0"/>
                <a:ea typeface="Times New Roman" charset="0"/>
                <a:cs typeface="Times New Roman" charset="0"/>
              </a:rPr>
              <a:t>nhau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1668" y="492915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sz="3000" dirty="0" err="1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3000" dirty="0" err="1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hân</a:t>
            </a:r>
            <a:r>
              <a:rPr lang="en-US" sz="3000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phối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các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phần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cứng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và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phầm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mềm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mật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mã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vẫn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còn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bị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hạn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chế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đối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với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chính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phủ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một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số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quốc</a:t>
            </a:r>
            <a:r>
              <a:rPr lang="en-US" sz="30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gia</a:t>
            </a:r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994" y="2283474"/>
            <a:ext cx="2572975" cy="343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59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/>
          <p:cNvSpPr/>
          <p:nvPr/>
        </p:nvSpPr>
        <p:spPr>
          <a:xfrm>
            <a:off x="-459380" y="37070"/>
            <a:ext cx="10514880" cy="774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280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TÀI </a:t>
            </a:r>
            <a:r>
              <a:rPr lang="en-US" sz="2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LIỆU THAM KHẢO</a:t>
            </a:r>
            <a:endParaRPr sz="28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C99E2-4FCC-A544-8E96-3F19FB1EBFCE}" type="datetime1">
              <a:rPr lang="en-US" smtClean="0"/>
              <a:t>4/27/16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19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68411" y="1050325"/>
            <a:ext cx="102561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/>
              <a:t>Tài</a:t>
            </a:r>
            <a:r>
              <a:rPr lang="en-US" sz="2500" b="1" dirty="0"/>
              <a:t> </a:t>
            </a:r>
            <a:r>
              <a:rPr lang="en-US" sz="2500" b="1" dirty="0" err="1"/>
              <a:t>liệu</a:t>
            </a:r>
            <a:r>
              <a:rPr lang="en-US" sz="2500" b="1" dirty="0"/>
              <a:t> </a:t>
            </a:r>
            <a:r>
              <a:rPr lang="en-US" sz="2500" b="1" dirty="0" err="1"/>
              <a:t>viết</a:t>
            </a:r>
            <a:r>
              <a:rPr lang="en-US" sz="2500" b="1" dirty="0"/>
              <a:t>:</a:t>
            </a:r>
            <a:endParaRPr lang="en-US" sz="2500" dirty="0"/>
          </a:p>
          <a:p>
            <a:pPr lvl="0"/>
            <a:r>
              <a:rPr lang="en-US" sz="2500" dirty="0" smtClean="0"/>
              <a:t>1. </a:t>
            </a:r>
            <a:r>
              <a:rPr lang="en-US" sz="2500" dirty="0" err="1" smtClean="0"/>
              <a:t>Nguyễn</a:t>
            </a:r>
            <a:r>
              <a:rPr lang="en-US" sz="2500" dirty="0" smtClean="0"/>
              <a:t> </a:t>
            </a:r>
            <a:r>
              <a:rPr lang="en-US" sz="2500" dirty="0" err="1"/>
              <a:t>Thúc</a:t>
            </a:r>
            <a:r>
              <a:rPr lang="en-US" sz="2500" dirty="0"/>
              <a:t> </a:t>
            </a:r>
            <a:r>
              <a:rPr lang="en-US" sz="2500" dirty="0" err="1"/>
              <a:t>Hải</a:t>
            </a:r>
            <a:r>
              <a:rPr lang="en-US" sz="2500" dirty="0"/>
              <a:t>, </a:t>
            </a:r>
            <a:r>
              <a:rPr lang="en-US" sz="2500" b="1" i="1" dirty="0" err="1"/>
              <a:t>Mạng</a:t>
            </a:r>
            <a:r>
              <a:rPr lang="en-US" sz="2500" b="1" i="1" dirty="0"/>
              <a:t> </a:t>
            </a:r>
            <a:r>
              <a:rPr lang="en-US" sz="2500" b="1" i="1" dirty="0" err="1"/>
              <a:t>và</a:t>
            </a:r>
            <a:r>
              <a:rPr lang="en-US" sz="2500" b="1" i="1" dirty="0"/>
              <a:t> </a:t>
            </a:r>
            <a:r>
              <a:rPr lang="en-US" sz="2500" b="1" i="1" dirty="0" err="1"/>
              <a:t>hệ</a:t>
            </a:r>
            <a:r>
              <a:rPr lang="en-US" sz="2500" b="1" i="1" dirty="0"/>
              <a:t> </a:t>
            </a:r>
            <a:r>
              <a:rPr lang="en-US" sz="2500" b="1" i="1" dirty="0" err="1"/>
              <a:t>thống</a:t>
            </a:r>
            <a:r>
              <a:rPr lang="en-US" sz="2500" b="1" i="1" dirty="0"/>
              <a:t> </a:t>
            </a:r>
            <a:r>
              <a:rPr lang="en-US" sz="2500" b="1" i="1" dirty="0" err="1"/>
              <a:t>mở</a:t>
            </a:r>
            <a:endParaRPr lang="en-US" sz="2500" dirty="0"/>
          </a:p>
          <a:p>
            <a:pPr lvl="0"/>
            <a:r>
              <a:rPr lang="en-US" sz="2500" dirty="0" smtClean="0"/>
              <a:t>2. </a:t>
            </a:r>
            <a:r>
              <a:rPr lang="en-US" sz="2500" dirty="0" err="1" smtClean="0"/>
              <a:t>Naganand</a:t>
            </a:r>
            <a:r>
              <a:rPr lang="en-US" sz="2500" dirty="0" smtClean="0"/>
              <a:t> </a:t>
            </a:r>
            <a:r>
              <a:rPr lang="en-US" sz="2500" dirty="0" err="1"/>
              <a:t>Doraswamy</a:t>
            </a:r>
            <a:r>
              <a:rPr lang="en-US" sz="2500" dirty="0"/>
              <a:t>, Dan Harkins, </a:t>
            </a:r>
            <a:r>
              <a:rPr lang="en-US" sz="2500" b="1" i="1" dirty="0" err="1"/>
              <a:t>IPSec</a:t>
            </a:r>
            <a:r>
              <a:rPr lang="en-US" sz="2500" b="1" i="1" dirty="0"/>
              <a:t>: The New Security Standard for the Internet, Intranets and </a:t>
            </a:r>
            <a:r>
              <a:rPr lang="en-US" sz="2500" b="1" i="1" dirty="0" err="1"/>
              <a:t>Vitual</a:t>
            </a:r>
            <a:r>
              <a:rPr lang="en-US" sz="2500" b="1" i="1" dirty="0"/>
              <a:t> Private Networks</a:t>
            </a:r>
            <a:endParaRPr lang="en-US" sz="2500" dirty="0"/>
          </a:p>
          <a:p>
            <a:r>
              <a:rPr lang="en-US" sz="2500" b="1" dirty="0"/>
              <a:t>Website:</a:t>
            </a:r>
            <a:endParaRPr lang="en-US" sz="2500" dirty="0"/>
          </a:p>
          <a:p>
            <a:pPr lvl="0"/>
            <a:r>
              <a:rPr lang="en-US" sz="2500" u="sng" dirty="0" smtClean="0">
                <a:hlinkClick r:id="rId2"/>
              </a:rPr>
              <a:t>http</a:t>
            </a:r>
            <a:r>
              <a:rPr lang="en-US" sz="2500" u="sng" dirty="0">
                <a:hlinkClick r:id="rId2"/>
              </a:rPr>
              <a:t>://quantrimang.com/s/IPSec</a:t>
            </a:r>
            <a:endParaRPr lang="en-US" sz="2500" dirty="0"/>
          </a:p>
          <a:p>
            <a:pPr lvl="0"/>
            <a:r>
              <a:rPr lang="en-US" sz="2500" u="sng" dirty="0">
                <a:hlinkClick r:id="rId3"/>
              </a:rPr>
              <a:t>https://technet.microsoft.com/en-us/library/cc179879.aspx</a:t>
            </a:r>
            <a:endParaRPr lang="en-US" sz="2500" dirty="0"/>
          </a:p>
          <a:p>
            <a:pPr lvl="0"/>
            <a:r>
              <a:rPr lang="en-US" sz="2500" u="sng" dirty="0">
                <a:hlinkClick r:id="rId4"/>
              </a:rPr>
              <a:t>http://searchmidmarketsecurity.techtarget.com/definition/IPsec</a:t>
            </a:r>
            <a:endParaRPr lang="en-US" sz="2500" dirty="0"/>
          </a:p>
          <a:p>
            <a:pPr lvl="0"/>
            <a:r>
              <a:rPr lang="en-US" sz="2500" u="sng" dirty="0">
                <a:hlinkClick r:id="rId5"/>
              </a:rPr>
              <a:t>http://www.cisco.com/c/en/us/about/press/internet-protocol-journal/back-issues/table-contents-4/ipj-archive/article09186a00800c830b.html</a:t>
            </a:r>
            <a:endParaRPr lang="en-US" sz="2500" dirty="0"/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820388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-740152" y="255202"/>
            <a:ext cx="10514880" cy="53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NỘI DUNG TRÌNH BÀY</a:t>
            </a:r>
            <a:endParaRPr sz="2400" dirty="0"/>
          </a:p>
        </p:txBody>
      </p:sp>
      <p:sp>
        <p:nvSpPr>
          <p:cNvPr id="5" name="CustomShape 2"/>
          <p:cNvSpPr/>
          <p:nvPr/>
        </p:nvSpPr>
        <p:spPr>
          <a:xfrm>
            <a:off x="838200" y="1223368"/>
            <a:ext cx="10295238" cy="2347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200000"/>
              </a:lnSpc>
              <a:buFont typeface="StarSymbol"/>
              <a:buAutoNum type="arabicPeriod"/>
            </a:pPr>
            <a:r>
              <a:rPr lang="vi-VN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TỔNG QUAN VỀ IP SECURITY</a:t>
            </a:r>
            <a:endParaRPr sz="2400" dirty="0"/>
          </a:p>
          <a:p>
            <a:pPr marL="343080" indent="-342360">
              <a:lnSpc>
                <a:spcPct val="200000"/>
              </a:lnSpc>
              <a:buFont typeface="StarSymbol"/>
              <a:buAutoNum type="arabicPeriod"/>
            </a:pPr>
            <a:r>
              <a:rPr lang="vi-VN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HAI CHẾ ĐỘ HOẠT ĐỘNG CỦA IP SECURITY</a:t>
            </a:r>
            <a:endParaRPr sz="2400" dirty="0"/>
          </a:p>
          <a:p>
            <a:pPr marL="343080" indent="-342360">
              <a:lnSpc>
                <a:spcPct val="200000"/>
              </a:lnSpc>
              <a:buFont typeface="StarSymbol"/>
              <a:buAutoNum type="arabicPeriod"/>
            </a:pPr>
            <a:r>
              <a:rPr lang="vi-VN" sz="24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CÁC GIAO THỨC CHÍNH</a:t>
            </a:r>
          </a:p>
          <a:p>
            <a:pPr marL="343080" indent="-342360">
              <a:lnSpc>
                <a:spcPct val="200000"/>
              </a:lnSpc>
              <a:buFont typeface="StarSymbol"/>
              <a:buAutoNum type="arabicPeriod"/>
            </a:pPr>
            <a:r>
              <a:rPr lang="vi-VN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DEMO</a:t>
            </a:r>
            <a:endParaRPr lang="vi-VN" sz="24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Times New Roman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4F6BD-3D84-844D-B3F2-75985ACC50F9}" type="datetime1">
              <a:rPr lang="en-US" smtClean="0"/>
              <a:t>4/27/16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44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/>
          <p:cNvSpPr/>
          <p:nvPr/>
        </p:nvSpPr>
        <p:spPr>
          <a:xfrm>
            <a:off x="-1052504" y="12357"/>
            <a:ext cx="10514880" cy="850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4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. 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DEMO</a:t>
            </a:r>
            <a:endParaRPr sz="2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453D0-6FD2-CC42-BDC0-A058AA7D87E9}" type="datetime1">
              <a:rPr lang="en-US" smtClean="0"/>
              <a:t>4/27/16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73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87058" y="868406"/>
            <a:ext cx="8664522" cy="1936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4000" dirty="0" smtClean="0">
                <a:latin typeface="Times New Roman" charset="0"/>
                <a:ea typeface="Times New Roman" charset="0"/>
                <a:cs typeface="Times New Roman" charset="0"/>
              </a:rPr>
              <a:t>XIN CẢM ƠN </a:t>
            </a:r>
            <a:r>
              <a:rPr lang="en-US" sz="4000" dirty="0" smtClean="0">
                <a:latin typeface="Times New Roman" charset="0"/>
                <a:ea typeface="Times New Roman" charset="0"/>
                <a:cs typeface="Times New Roman" charset="0"/>
              </a:rPr>
              <a:t>CÔ </a:t>
            </a:r>
            <a:r>
              <a:rPr lang="vi-VN" sz="4000" dirty="0" smtClean="0">
                <a:latin typeface="Times New Roman" charset="0"/>
                <a:ea typeface="Times New Roman" charset="0"/>
                <a:cs typeface="Times New Roman" charset="0"/>
              </a:rPr>
              <a:t>VÀ CÁC BẠN </a:t>
            </a:r>
            <a:r>
              <a:rPr lang="en-US" sz="4000" dirty="0" smtClean="0">
                <a:latin typeface="Times New Roman" charset="0"/>
                <a:ea typeface="Times New Roman" charset="0"/>
                <a:cs typeface="Times New Roman" charset="0"/>
              </a:rPr>
              <a:t>ĐÃ </a:t>
            </a:r>
            <a:r>
              <a:rPr lang="en-US" sz="4000" dirty="0" smtClean="0">
                <a:latin typeface="Times New Roman" charset="0"/>
                <a:ea typeface="Times New Roman" charset="0"/>
                <a:cs typeface="Times New Roman" charset="0"/>
              </a:rPr>
              <a:t>QUAN TÂM THEO </a:t>
            </a:r>
            <a:r>
              <a:rPr lang="en-US" sz="4000" dirty="0" smtClean="0">
                <a:latin typeface="Times New Roman" charset="0"/>
                <a:ea typeface="Times New Roman" charset="0"/>
                <a:cs typeface="Times New Roman" charset="0"/>
              </a:rPr>
              <a:t>DÕI</a:t>
            </a:r>
            <a:endParaRPr lang="en-US" sz="4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EB5A4-D48B-854D-BE1D-23A3A4F1B2DF}" type="datetime1">
              <a:rPr lang="en-US" smtClean="0"/>
              <a:t>4/27/16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21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346" y="2685430"/>
            <a:ext cx="5054991" cy="353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5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-611920" y="118949"/>
            <a:ext cx="10514880" cy="53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1. </a:t>
            </a:r>
            <a:r>
              <a:rPr lang="vi-VN" sz="2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TỔNG QUAN VỀ IP SECURITY</a:t>
            </a:r>
            <a:endParaRPr sz="2800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A97B8-2503-274D-9E7C-D918619F8312}" type="datetime1">
              <a:rPr lang="en-US" smtClean="0"/>
              <a:t>4/27/16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9573" y="1077094"/>
            <a:ext cx="39294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dirty="0" smtClean="0">
                <a:latin typeface="+mj-lt"/>
              </a:rPr>
              <a:t>IP Security là gì?</a:t>
            </a:r>
            <a:endParaRPr lang="en-US" sz="30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63" y="1631092"/>
            <a:ext cx="66040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93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26D13-E2B6-7F48-9AD7-66458216BD74}" type="datetime1">
              <a:rPr lang="en-US" smtClean="0"/>
              <a:t>4/27/16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19215" y="1230737"/>
            <a:ext cx="994646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500" dirty="0" smtClean="0">
                <a:solidFill>
                  <a:srgbClr val="000000"/>
                </a:solidFill>
                <a:latin typeface="Times New Roman" charset="0"/>
                <a:ea typeface="Calibri" charset="0"/>
              </a:rPr>
              <a:t>I</a:t>
            </a:r>
            <a:r>
              <a:rPr lang="en-US" sz="2500" dirty="0" smtClean="0">
                <a:solidFill>
                  <a:srgbClr val="000000"/>
                </a:solidFill>
                <a:latin typeface="Times New Roman" charset="0"/>
                <a:ea typeface="Calibri" charset="0"/>
              </a:rPr>
              <a:t>P </a:t>
            </a:r>
            <a:r>
              <a:rPr lang="en-US" sz="25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security (</a:t>
            </a:r>
            <a:r>
              <a:rPr lang="en-US" sz="25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IPSec</a:t>
            </a:r>
            <a:r>
              <a:rPr lang="en-US" sz="25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) </a:t>
            </a:r>
            <a:r>
              <a:rPr lang="en-US" sz="25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là</a:t>
            </a:r>
            <a:r>
              <a:rPr lang="en-US" sz="25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một</a:t>
            </a:r>
            <a:r>
              <a:rPr lang="en-US" sz="25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giao</a:t>
            </a:r>
            <a:r>
              <a:rPr lang="en-US" sz="25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thức</a:t>
            </a:r>
            <a:r>
              <a:rPr lang="en-US" sz="25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được</a:t>
            </a:r>
            <a:r>
              <a:rPr lang="en-US" sz="25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chuẩn</a:t>
            </a:r>
            <a:r>
              <a:rPr lang="en-US" sz="25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hóa</a:t>
            </a:r>
            <a:r>
              <a:rPr lang="en-US" sz="25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bới</a:t>
            </a:r>
            <a:r>
              <a:rPr lang="en-US" sz="25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IETF </a:t>
            </a:r>
            <a:r>
              <a:rPr lang="en-US" sz="2500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từ</a:t>
            </a:r>
            <a:r>
              <a:rPr lang="en-US" sz="25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vi-VN" sz="2500" u="sng" dirty="0">
                <a:solidFill>
                  <a:srgbClr val="000000"/>
                </a:solidFill>
                <a:latin typeface="Times New Roman" charset="0"/>
                <a:ea typeface="Calibri" charset="0"/>
                <a:cs typeface="Times New Roman" charset="0"/>
              </a:rPr>
              <a:t>năm</a:t>
            </a:r>
            <a:r>
              <a:rPr lang="en-US" sz="25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1998</a:t>
            </a:r>
            <a:r>
              <a:rPr lang="en-US" sz="2500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9215" y="1998697"/>
            <a:ext cx="100851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dirty="0" err="1"/>
              <a:t>C</a:t>
            </a:r>
            <a:r>
              <a:rPr lang="en-US" sz="2500" dirty="0" err="1" smtClean="0"/>
              <a:t>ung</a:t>
            </a:r>
            <a:r>
              <a:rPr lang="en-US" sz="2500" dirty="0" smtClean="0"/>
              <a:t> </a:t>
            </a:r>
            <a:r>
              <a:rPr lang="en-US" sz="2500" dirty="0" err="1"/>
              <a:t>cấp</a:t>
            </a:r>
            <a:r>
              <a:rPr lang="en-US" sz="2500" dirty="0"/>
              <a:t>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cơ</a:t>
            </a:r>
            <a:r>
              <a:rPr lang="en-US" sz="2500" dirty="0"/>
              <a:t> </a:t>
            </a:r>
            <a:r>
              <a:rPr lang="en-US" sz="2500" dirty="0" err="1"/>
              <a:t>chế</a:t>
            </a:r>
            <a:r>
              <a:rPr lang="en-US" sz="2500" dirty="0"/>
              <a:t> </a:t>
            </a:r>
            <a:r>
              <a:rPr lang="en-US" sz="2500" dirty="0" err="1"/>
              <a:t>mã</a:t>
            </a:r>
            <a:r>
              <a:rPr lang="en-US" sz="2500" dirty="0"/>
              <a:t> </a:t>
            </a:r>
            <a:r>
              <a:rPr lang="en-US" sz="2500" dirty="0" err="1"/>
              <a:t>hóa</a:t>
            </a:r>
            <a:r>
              <a:rPr lang="en-US" sz="2500" dirty="0"/>
              <a:t> </a:t>
            </a:r>
            <a:r>
              <a:rPr lang="en-US" sz="2500" dirty="0" err="1"/>
              <a:t>và</a:t>
            </a:r>
            <a:r>
              <a:rPr lang="en-US" sz="2500" dirty="0"/>
              <a:t> </a:t>
            </a:r>
            <a:r>
              <a:rPr lang="en-US" sz="2500" dirty="0" err="1"/>
              <a:t>xác</a:t>
            </a:r>
            <a:r>
              <a:rPr lang="en-US" sz="2500" dirty="0"/>
              <a:t> </a:t>
            </a:r>
            <a:r>
              <a:rPr lang="en-US" sz="2500" dirty="0" err="1"/>
              <a:t>thực</a:t>
            </a:r>
            <a:r>
              <a:rPr lang="en-US" sz="2500" dirty="0"/>
              <a:t> </a:t>
            </a:r>
            <a:r>
              <a:rPr lang="en-US" sz="2500" dirty="0" err="1"/>
              <a:t>thông</a:t>
            </a:r>
            <a:r>
              <a:rPr lang="en-US" sz="2500" dirty="0"/>
              <a:t> tin </a:t>
            </a:r>
            <a:r>
              <a:rPr lang="en-US" sz="2500" dirty="0" err="1"/>
              <a:t>cho</a:t>
            </a:r>
            <a:r>
              <a:rPr lang="en-US" sz="2500" dirty="0"/>
              <a:t> </a:t>
            </a:r>
            <a:r>
              <a:rPr lang="en-US" sz="2500" dirty="0" err="1"/>
              <a:t>chuỗi</a:t>
            </a:r>
            <a:r>
              <a:rPr lang="en-US" sz="2500" dirty="0"/>
              <a:t> </a:t>
            </a:r>
            <a:r>
              <a:rPr lang="en-US" sz="2500" dirty="0" err="1"/>
              <a:t>thông</a:t>
            </a:r>
            <a:r>
              <a:rPr lang="en-US" sz="2500" dirty="0"/>
              <a:t> tin </a:t>
            </a:r>
            <a:r>
              <a:rPr lang="en-US" sz="2500" dirty="0" err="1"/>
              <a:t>truyền</a:t>
            </a:r>
            <a:r>
              <a:rPr lang="en-US" sz="2500" dirty="0"/>
              <a:t> </a:t>
            </a:r>
            <a:r>
              <a:rPr lang="en-US" sz="2500" dirty="0" err="1"/>
              <a:t>đi</a:t>
            </a:r>
            <a:r>
              <a:rPr lang="en-US" sz="2500" dirty="0"/>
              <a:t> </a:t>
            </a:r>
            <a:r>
              <a:rPr lang="en-US" sz="2500" dirty="0" err="1"/>
              <a:t>trên</a:t>
            </a:r>
            <a:r>
              <a:rPr lang="en-US" sz="2500" dirty="0"/>
              <a:t> </a:t>
            </a:r>
            <a:r>
              <a:rPr lang="en-US" sz="2500" dirty="0" err="1"/>
              <a:t>mạng</a:t>
            </a:r>
            <a:r>
              <a:rPr lang="en-US" sz="2500" dirty="0"/>
              <a:t> </a:t>
            </a:r>
            <a:r>
              <a:rPr lang="en-US" sz="2500" dirty="0" err="1"/>
              <a:t>bằng</a:t>
            </a:r>
            <a:r>
              <a:rPr lang="en-US" sz="2500" dirty="0"/>
              <a:t> </a:t>
            </a:r>
            <a:r>
              <a:rPr lang="en-US" sz="2500" dirty="0" err="1"/>
              <a:t>giao</a:t>
            </a:r>
            <a:r>
              <a:rPr lang="en-US" sz="2500" dirty="0"/>
              <a:t> </a:t>
            </a:r>
            <a:r>
              <a:rPr lang="en-US" sz="2500" dirty="0" err="1"/>
              <a:t>thức</a:t>
            </a:r>
            <a:r>
              <a:rPr lang="en-US" sz="2500" dirty="0"/>
              <a:t> IP</a:t>
            </a:r>
            <a:r>
              <a:rPr lang="en-US" sz="2500" dirty="0"/>
              <a:t> </a:t>
            </a:r>
          </a:p>
        </p:txBody>
      </p:sp>
      <p:pic>
        <p:nvPicPr>
          <p:cNvPr id="9" name="Picture 8" descr="../Desktop/Screen%20Shot%202016-04-27%20at%2017.35.59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31820"/>
            <a:ext cx="2883535" cy="37261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149811" y="3795605"/>
            <a:ext cx="57479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dirty="0" err="1"/>
              <a:t>M</a:t>
            </a:r>
            <a:r>
              <a:rPr lang="en-US" sz="2500" dirty="0" err="1" smtClean="0"/>
              <a:t>ã</a:t>
            </a:r>
            <a:r>
              <a:rPr lang="en-US" sz="2500" dirty="0" smtClean="0"/>
              <a:t> </a:t>
            </a:r>
            <a:r>
              <a:rPr lang="en-US" sz="2500" dirty="0" err="1"/>
              <a:t>hóa</a:t>
            </a:r>
            <a:r>
              <a:rPr lang="en-US" sz="2500" dirty="0"/>
              <a:t> packet </a:t>
            </a:r>
            <a:r>
              <a:rPr lang="en-US" sz="2500" dirty="0" err="1"/>
              <a:t>và</a:t>
            </a:r>
            <a:r>
              <a:rPr lang="en-US" sz="2500" dirty="0"/>
              <a:t> </a:t>
            </a:r>
            <a:r>
              <a:rPr lang="en-US" sz="2500" dirty="0" err="1"/>
              <a:t>xác</a:t>
            </a:r>
            <a:r>
              <a:rPr lang="en-US" sz="2500" dirty="0"/>
              <a:t> </a:t>
            </a:r>
            <a:r>
              <a:rPr lang="en-US" sz="2500" dirty="0" err="1"/>
              <a:t>thực</a:t>
            </a:r>
            <a:r>
              <a:rPr lang="en-US" sz="2500" dirty="0"/>
              <a:t> </a:t>
            </a:r>
            <a:r>
              <a:rPr lang="en-US" sz="2500" dirty="0" err="1"/>
              <a:t>ở</a:t>
            </a:r>
            <a:r>
              <a:rPr lang="en-US" sz="2500" dirty="0"/>
              <a:t> </a:t>
            </a:r>
            <a:r>
              <a:rPr lang="en-US" sz="2500" dirty="0" err="1"/>
              <a:t>lớp</a:t>
            </a:r>
            <a:r>
              <a:rPr lang="en-US" sz="2500" dirty="0"/>
              <a:t> Network </a:t>
            </a:r>
            <a:r>
              <a:rPr lang="en-US" sz="2500" dirty="0" err="1"/>
              <a:t>trong</a:t>
            </a:r>
            <a:r>
              <a:rPr lang="en-US" sz="2500" dirty="0"/>
              <a:t> </a:t>
            </a:r>
            <a:r>
              <a:rPr lang="en-US" sz="2500" dirty="0" err="1"/>
              <a:t>mô</a:t>
            </a:r>
            <a:r>
              <a:rPr lang="en-US" sz="2500" dirty="0"/>
              <a:t> </a:t>
            </a:r>
            <a:r>
              <a:rPr lang="en-US" sz="2500" dirty="0" err="1"/>
              <a:t>hình</a:t>
            </a:r>
            <a:r>
              <a:rPr lang="en-US" sz="2500" dirty="0"/>
              <a:t> OSI</a:t>
            </a:r>
            <a:r>
              <a:rPr lang="en-US" sz="2500" dirty="0"/>
              <a:t> </a:t>
            </a:r>
          </a:p>
        </p:txBody>
      </p:sp>
      <p:sp>
        <p:nvSpPr>
          <p:cNvPr id="13" name="CustomShape 1"/>
          <p:cNvSpPr/>
          <p:nvPr/>
        </p:nvSpPr>
        <p:spPr>
          <a:xfrm>
            <a:off x="-611920" y="118949"/>
            <a:ext cx="10514880" cy="53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1. </a:t>
            </a:r>
            <a:r>
              <a:rPr lang="vi-VN" sz="2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TỔNG QUAN VỀ IP SECURITY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009748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CE00-66CA-3647-9B12-A60C17001FF9}" type="datetime1">
              <a:rPr lang="en-US" smtClean="0"/>
              <a:t>4/27/16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 descr="C:\Users\CM855B~1.T\AppData\Local\Temp\FineReader11\media\image4.jpe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51" y="720249"/>
            <a:ext cx="6304391" cy="51174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ustomShape 1"/>
          <p:cNvSpPr/>
          <p:nvPr/>
        </p:nvSpPr>
        <p:spPr>
          <a:xfrm>
            <a:off x="-611920" y="118949"/>
            <a:ext cx="10514880" cy="53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1. </a:t>
            </a:r>
            <a:r>
              <a:rPr lang="vi-VN" sz="2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TỔNG QUAN VỀ IP SECURITY</a:t>
            </a:r>
            <a:endParaRPr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350323" y="6221821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Kiến trúc IPSec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26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CE00-66CA-3647-9B12-A60C17001FF9}" type="datetime1">
              <a:rPr lang="en-US" smtClean="0"/>
              <a:t>4/27/16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6</a:t>
            </a:fld>
            <a:endParaRPr lang="en-US"/>
          </a:p>
        </p:txBody>
      </p:sp>
      <p:sp>
        <p:nvSpPr>
          <p:cNvPr id="8" name="CustomShape 1"/>
          <p:cNvSpPr/>
          <p:nvPr/>
        </p:nvSpPr>
        <p:spPr>
          <a:xfrm>
            <a:off x="-611920" y="118949"/>
            <a:ext cx="10514880" cy="53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1. </a:t>
            </a:r>
            <a:r>
              <a:rPr lang="vi-VN" sz="2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TỔNG QUAN VỀ IP SECURITY</a:t>
            </a:r>
            <a:endParaRPr sz="2800" dirty="0"/>
          </a:p>
        </p:txBody>
      </p:sp>
      <p:pic>
        <p:nvPicPr>
          <p:cNvPr id="6" name="Picture 5" descr="Ch16. IPSec Scenario.pdf                                       00156198  Mnementh                      BEAE7A2F: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3" b="13898"/>
          <a:stretch>
            <a:fillRect/>
          </a:stretch>
        </p:blipFill>
        <p:spPr bwMode="auto">
          <a:xfrm>
            <a:off x="305563" y="568491"/>
            <a:ext cx="8285100" cy="5127973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2" name="TextBox 1"/>
          <p:cNvSpPr txBox="1"/>
          <p:nvPr/>
        </p:nvSpPr>
        <p:spPr>
          <a:xfrm>
            <a:off x="3546390" y="589057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mtClean="0"/>
              <a:t>Tổng quan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432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13F5C-1DBB-D34B-9B8C-67B1C7A1F706}" type="datetime1">
              <a:rPr lang="en-US" smtClean="0"/>
              <a:t>4/27/16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7</a:t>
            </a:fld>
            <a:endParaRPr lang="en-US"/>
          </a:p>
        </p:txBody>
      </p:sp>
      <p:sp>
        <p:nvSpPr>
          <p:cNvPr id="9" name="CustomShape 1"/>
          <p:cNvSpPr/>
          <p:nvPr/>
        </p:nvSpPr>
        <p:spPr>
          <a:xfrm>
            <a:off x="-611920" y="118949"/>
            <a:ext cx="10514880" cy="53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1. </a:t>
            </a:r>
            <a:r>
              <a:rPr lang="vi-VN" sz="2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TỔNG QUAN VỀ IP SECURITY</a:t>
            </a:r>
            <a:endParaRPr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580767" y="1235676"/>
            <a:ext cx="55899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000" dirty="0" smtClean="0"/>
              <a:t>Các tính năng chính của IPSec:</a:t>
            </a:r>
            <a:endParaRPr lang="en-US" sz="3000" dirty="0"/>
          </a:p>
        </p:txBody>
      </p:sp>
      <p:sp>
        <p:nvSpPr>
          <p:cNvPr id="3" name="Rectangle 2"/>
          <p:cNvSpPr/>
          <p:nvPr/>
        </p:nvSpPr>
        <p:spPr>
          <a:xfrm>
            <a:off x="1724332" y="2182762"/>
            <a:ext cx="573266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i="1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Sự</a:t>
            </a:r>
            <a:r>
              <a:rPr lang="en-US" sz="2500" b="1" i="1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2500" b="1" i="1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bảo</a:t>
            </a:r>
            <a:r>
              <a:rPr lang="en-US" sz="2500" b="1" i="1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2500" b="1" i="1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mật</a:t>
            </a:r>
            <a:r>
              <a:rPr lang="en-US" sz="2500" b="1" i="1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2500" b="1" i="1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dữ</a:t>
            </a:r>
            <a:r>
              <a:rPr lang="en-US" sz="2500" b="1" i="1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2500" b="1" i="1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liệu</a:t>
            </a:r>
            <a:r>
              <a:rPr lang="en-US" sz="25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(Data Confidentiality)</a:t>
            </a:r>
            <a:r>
              <a:rPr lang="en-US" sz="2500" dirty="0"/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24332" y="3129477"/>
            <a:ext cx="496482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i="1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Sự</a:t>
            </a:r>
            <a:r>
              <a:rPr lang="en-US" sz="2500" b="1" i="1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2500" b="1" i="1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toàn</a:t>
            </a:r>
            <a:r>
              <a:rPr lang="en-US" sz="2500" b="1" i="1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2500" b="1" i="1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vẹn</a:t>
            </a:r>
            <a:r>
              <a:rPr lang="en-US" sz="2500" b="1" i="1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2500" b="1" i="1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dữ</a:t>
            </a:r>
            <a:r>
              <a:rPr lang="en-US" sz="2500" b="1" i="1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2500" b="1" i="1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liệu</a:t>
            </a:r>
            <a:r>
              <a:rPr lang="en-US" sz="25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(Data Integrity)</a:t>
            </a:r>
            <a:r>
              <a:rPr lang="en-US" sz="2500" dirty="0"/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24332" y="4141100"/>
            <a:ext cx="762420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i="1">
                <a:solidFill>
                  <a:srgbClr val="000000"/>
                </a:solidFill>
                <a:latin typeface="Times New Roman" charset="0"/>
                <a:ea typeface="Calibri" charset="0"/>
              </a:rPr>
              <a:t>Chứng</a:t>
            </a:r>
            <a:r>
              <a:rPr lang="en-US" sz="2500" b="1" i="1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2500" b="1" i="1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thực</a:t>
            </a:r>
            <a:r>
              <a:rPr lang="en-US" sz="2500" b="1" i="1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2500" b="1" i="1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nguồn</a:t>
            </a:r>
            <a:r>
              <a:rPr lang="en-US" sz="2500" b="1" i="1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2500" b="1" i="1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dữ</a:t>
            </a:r>
            <a:r>
              <a:rPr lang="en-US" sz="2500" b="1" i="1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2500" b="1" i="1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liệu</a:t>
            </a:r>
            <a:r>
              <a:rPr lang="en-US" sz="25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(Data Origin Authentication)</a:t>
            </a:r>
            <a:r>
              <a:rPr lang="en-US" sz="2500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24332" y="5087815"/>
            <a:ext cx="418351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i="1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Tránh</a:t>
            </a:r>
            <a:r>
              <a:rPr lang="en-US" sz="2500" b="1" i="1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2500" b="1" i="1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trùng</a:t>
            </a:r>
            <a:r>
              <a:rPr lang="en-US" sz="2500" b="1" i="1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</a:t>
            </a:r>
            <a:r>
              <a:rPr lang="en-US" sz="2500" b="1" i="1" dirty="0" err="1">
                <a:solidFill>
                  <a:srgbClr val="000000"/>
                </a:solidFill>
                <a:latin typeface="Times New Roman" charset="0"/>
                <a:ea typeface="Calibri" charset="0"/>
              </a:rPr>
              <a:t>lặp</a:t>
            </a:r>
            <a:r>
              <a:rPr lang="en-US" sz="2500" dirty="0">
                <a:solidFill>
                  <a:srgbClr val="000000"/>
                </a:solidFill>
                <a:latin typeface="Times New Roman" charset="0"/>
                <a:ea typeface="Calibri" charset="0"/>
              </a:rPr>
              <a:t> (Anti-replay)</a:t>
            </a:r>
            <a:r>
              <a:rPr lang="en-US" sz="2500" dirty="0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992" y="1789674"/>
            <a:ext cx="2124934" cy="212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13F5C-1DBB-D34B-9B8C-67B1C7A1F706}" type="datetime1">
              <a:rPr lang="en-US" smtClean="0"/>
              <a:t>4/27/16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8</a:t>
            </a:fld>
            <a:endParaRPr lang="en-US"/>
          </a:p>
        </p:txBody>
      </p:sp>
      <p:sp>
        <p:nvSpPr>
          <p:cNvPr id="9" name="CustomShape 1"/>
          <p:cNvSpPr/>
          <p:nvPr/>
        </p:nvSpPr>
        <p:spPr>
          <a:xfrm>
            <a:off x="-611920" y="118949"/>
            <a:ext cx="10514880" cy="53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1. </a:t>
            </a:r>
            <a:r>
              <a:rPr lang="vi-VN" sz="2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TỔNG QUAN VỀ IP SECURITY</a:t>
            </a:r>
            <a:endParaRPr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580767" y="1235676"/>
            <a:ext cx="38667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000" dirty="0" smtClean="0"/>
              <a:t>Ứng dụng của IPSec: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580767" y="2350704"/>
            <a:ext cx="89986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500" i="1" dirty="0">
                <a:solidFill>
                  <a:srgbClr val="000000"/>
                </a:solidFill>
                <a:latin typeface="Times New Roman" charset="0"/>
                <a:ea typeface="Calibri" charset="0"/>
                <a:cs typeface="Times New Roman" charset="0"/>
              </a:rPr>
              <a:t>Kết nối giữa các chi nhánh của một tổ chức thông qua mạng Internet</a:t>
            </a:r>
            <a:r>
              <a:rPr lang="en-US" sz="2500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580767" y="3391825"/>
            <a:ext cx="549220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500" i="1" dirty="0">
                <a:solidFill>
                  <a:srgbClr val="000000"/>
                </a:solidFill>
                <a:latin typeface="Times New Roman" charset="0"/>
                <a:ea typeface="Calibri" charset="0"/>
                <a:cs typeface="Times New Roman" charset="0"/>
              </a:rPr>
              <a:t>Truy xuất từ xa thông qua mạng Internet</a:t>
            </a:r>
            <a:r>
              <a:rPr lang="en-US" sz="2500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580767" y="4432946"/>
            <a:ext cx="952477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500" i="1" dirty="0">
                <a:solidFill>
                  <a:srgbClr val="000000"/>
                </a:solidFill>
                <a:latin typeface="Times New Roman" charset="0"/>
                <a:ea typeface="Calibri" charset="0"/>
                <a:cs typeface="Times New Roman" charset="0"/>
              </a:rPr>
              <a:t>Nâng cao tính an toàn của các giao dịch thương mại trên mạng Internet</a:t>
            </a:r>
            <a:r>
              <a:rPr lang="en-US" sz="2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1238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13F5C-1DBB-D34B-9B8C-67B1C7A1F706}" type="datetime1">
              <a:rPr lang="en-US" smtClean="0"/>
              <a:t>4/27/16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F0BF5-12D0-F244-993F-6368CEE19D3B}" type="slidenum">
              <a:rPr lang="en-US" smtClean="0"/>
              <a:t>9</a:t>
            </a:fld>
            <a:endParaRPr lang="en-US"/>
          </a:p>
        </p:txBody>
      </p:sp>
      <p:sp>
        <p:nvSpPr>
          <p:cNvPr id="9" name="CustomShape 1"/>
          <p:cNvSpPr/>
          <p:nvPr/>
        </p:nvSpPr>
        <p:spPr>
          <a:xfrm>
            <a:off x="-611920" y="118949"/>
            <a:ext cx="10514880" cy="53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2</a:t>
            </a:r>
            <a:r>
              <a:rPr lang="en-US" sz="2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. </a:t>
            </a:r>
            <a:r>
              <a:rPr lang="vi-VN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HAI CHẾ ĐỘ HOẠT ĐỘNG</a:t>
            </a:r>
            <a:endParaRPr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433384" y="1651723"/>
            <a:ext cx="2356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TRANSPORT MODE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33384" y="4003589"/>
            <a:ext cx="16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TUNEL MODE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076" y="1651723"/>
            <a:ext cx="5319926" cy="20159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833" y="4064687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5745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110</TotalTime>
  <Words>1410</Words>
  <Application>Microsoft Macintosh PowerPoint</Application>
  <PresentationFormat>Widescreen</PresentationFormat>
  <Paragraphs>143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Calibri</vt:lpstr>
      <vt:lpstr>StarSymbol</vt:lpstr>
      <vt:lpstr>Tahoma</vt:lpstr>
      <vt:lpstr>Times New Roman</vt:lpstr>
      <vt:lpstr>Trebuchet MS</vt:lpstr>
      <vt:lpstr>Wingdings 3</vt:lpstr>
      <vt:lpstr>Arial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Quang Nam</dc:creator>
  <cp:lastModifiedBy>Microsoft Office User</cp:lastModifiedBy>
  <cp:revision>10</cp:revision>
  <dcterms:created xsi:type="dcterms:W3CDTF">2015-06-15T16:03:35Z</dcterms:created>
  <dcterms:modified xsi:type="dcterms:W3CDTF">2016-04-27T14:50:06Z</dcterms:modified>
</cp:coreProperties>
</file>